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42" autoAdjust="0"/>
  </p:normalViewPr>
  <p:slideViewPr>
    <p:cSldViewPr snapToGrid="0">
      <p:cViewPr varScale="1">
        <p:scale>
          <a:sx n="61" d="100"/>
          <a:sy n="61" d="100"/>
        </p:scale>
        <p:origin x="72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25A1C5-A666-4DDA-81C4-99C053E39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107B67F-426F-4398-9A8B-3C0E084E6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48986AB-3FB3-4B48-8A86-71763E69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EFA34AA-EAF1-4C39-82E2-50D55B80A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E70935D-7519-44FA-9041-6E63E422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002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7A7153-361A-43A0-9878-E2338858F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746DB5F-25DF-44BA-AE17-896EE93EE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BA9E52C-70D2-4BAB-AFC2-BF163B7EB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43DE957-E26A-4BDF-8E99-8B1BA38E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27BFFF0-181D-4B5E-A3EE-F1B52A62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563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D630B95-A060-40BD-961F-0575A796BB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B3BD105-8F51-4176-A004-A7DD3ADAF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0C58379-9C0C-4238-B5A7-79BC0BB12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B89308E-E54B-462E-9FA1-7DC77BE4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8ECAD36-4256-42A1-9141-1CA15D40B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87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5B6E70-4496-4B1C-9777-C2464EC7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1C7D9B-016C-42F4-9FCD-2E1683042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3617373-8B25-463F-8E3D-E19B3717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4F30B0A-1513-4FEE-8E2C-15A820140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6ACE24E-B094-4071-9C1C-375F2FA4D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94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CF46C1-0895-4EF8-B589-61F72B60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BB2A373-6D44-403A-87C0-9DDE09A13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75D66F-3CF9-46EA-8E26-FF978878E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849C73C-4F83-4241-9BDD-80CE1BDC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EAB2C38-D5AA-4410-B640-CE977AFCF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590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9B53416-7D12-4C47-90AB-17925C06A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8BE81F-F635-4914-B062-F6E9CDA79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8F20B39-7F98-479E-B855-A19682CB1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EF5E649-7B9C-4A3A-AE02-EA3FCBD9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182EA61-062C-4497-A71F-689434CC6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9EEC9B5-9B68-4C07-AB1B-E3FE9B79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258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0965E1-F277-4982-B6B6-AC0DBA0CF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9C74583-C6DE-4847-95C3-78DA2C39D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F38F15B-9105-44B1-BE76-69EAA0EB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896BD232-42C1-4352-9CBF-B744D2C64A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DA0E0EC-2913-4F48-B22A-1CFC2A401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5959ACA-8ADE-4364-9A8D-C0EBCD8B1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D520C9C-8017-4F62-AA9E-7B61F432D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8C46678-8F9E-49D0-AEDA-DDBC5C15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26272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2A3A-C5A2-400B-80CB-D4F1DDD6F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05A264-95AA-4B42-9E05-B5D9A8B0B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B5713AB-4FB0-419D-8B07-0E799D146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1F56405-C35A-4CAC-8CED-13883CEBA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73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048EC09-F057-47AB-8BBD-9755B40DE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0FC185D-3945-457C-AADE-5AD24DCB1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40AD847-492B-4BA8-85D5-6B806BFDC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818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D7748F6-6BF4-4D06-89CD-50ABE16E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017C9A1-8623-470C-96F2-E36BCA21F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1942F4D-B91C-440D-86DC-705C69C27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70288C0-4DCE-4A95-86CF-E4E474E81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70C19BB-8818-43FD-ADA7-715417E8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1FBB87A-5CC3-4707-99E1-9E0024D3A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55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ED2E4A-5C05-4CC7-AD0A-3C97FF104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6AD5A02-D196-47B9-91C7-DBB63B5E44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B8FE56C-04D6-4329-B3B6-3EDE3999D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CB8352B-F33F-4C0B-BA75-61B012D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3714079-80D8-4E8A-B788-A782B2EC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53220F2-426F-4B3F-B6F2-4932AD7F3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98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8F74527-FADD-41D3-A843-067B7C333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4F2A946-D1C1-4BA8-BAE7-634DE9443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975FB01-0879-427E-8DDE-FA597B162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F3ED3-0F6B-45E6-BE74-252CD1DDE857}" type="datetimeFigureOut">
              <a:rPr lang="nb-NO" smtClean="0"/>
              <a:t>16.12.2019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0DAA665-3A89-4ED3-9086-B14ED7CF5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5F6427-6C01-4E18-94F6-622937435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1CC03-3719-4A78-937C-927FB287BC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341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6AB9.3DF298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06267C57-E27D-40AA-86FC-6C5C7491A55F}"/>
              </a:ext>
            </a:extLst>
          </p:cNvPr>
          <p:cNvSpPr/>
          <p:nvPr/>
        </p:nvSpPr>
        <p:spPr>
          <a:xfrm>
            <a:off x="10225925" y="3678662"/>
            <a:ext cx="1706880" cy="29768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ECD7B25-24FC-45C1-97F9-200F4F56F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>
            <a:noAutofit/>
          </a:bodyPr>
          <a:lstStyle/>
          <a:p>
            <a:r>
              <a:rPr lang="nb-NO" sz="14900" b="1" dirty="0">
                <a:solidFill>
                  <a:srgbClr val="FF0000"/>
                </a:solidFill>
              </a:rPr>
              <a:t>Aksla 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AE662F2-DEB9-4B7E-BFC1-8F4F2D2AB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55962"/>
            <a:ext cx="9144000" cy="1655762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0000"/>
                </a:solidFill>
              </a:rPr>
              <a:t>Inkluderende – Allsidige – Profesjonelle </a:t>
            </a:r>
          </a:p>
          <a:p>
            <a:r>
              <a:rPr lang="nb-NO" sz="3600" b="1" dirty="0">
                <a:solidFill>
                  <a:srgbClr val="FF0000"/>
                </a:solidFill>
              </a:rPr>
              <a:t>#idrettsglede for alle</a:t>
            </a:r>
          </a:p>
          <a:p>
            <a:endParaRPr lang="nb-NO" sz="3600" b="1" dirty="0">
              <a:solidFill>
                <a:srgbClr val="FF0000"/>
              </a:solidFill>
            </a:endParaRPr>
          </a:p>
        </p:txBody>
      </p:sp>
      <p:pic>
        <p:nvPicPr>
          <p:cNvPr id="4" name="Bilde 3" descr="Relatert bilde">
            <a:extLst>
              <a:ext uri="{FF2B5EF4-FFF2-40B4-BE49-F238E27FC236}">
                <a16:creationId xmlns:a16="http://schemas.microsoft.com/office/drawing/2014/main" id="{DB45C80B-DBA5-4A51-8A06-9DDDE8E75685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233" y="418702"/>
            <a:ext cx="1060572" cy="15238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37B78340-B4CF-41B9-A59A-50719CAE5E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69" y="470091"/>
            <a:ext cx="1432560" cy="1304544"/>
          </a:xfrm>
          <a:prstGeom prst="rect">
            <a:avLst/>
          </a:prstGeom>
        </p:spPr>
      </p:pic>
      <p:sp>
        <p:nvSpPr>
          <p:cNvPr id="6" name="Tittel 1">
            <a:extLst>
              <a:ext uri="{FF2B5EF4-FFF2-40B4-BE49-F238E27FC236}">
                <a16:creationId xmlns:a16="http://schemas.microsoft.com/office/drawing/2014/main" id="{F18C0BB8-CDD5-4514-9870-043C244E6335}"/>
              </a:ext>
            </a:extLst>
          </p:cNvPr>
          <p:cNvSpPr txBox="1">
            <a:spLocks/>
          </p:cNvSpPr>
          <p:nvPr/>
        </p:nvSpPr>
        <p:spPr>
          <a:xfrm>
            <a:off x="1524000" y="371792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8000" b="1" dirty="0">
                <a:solidFill>
                  <a:srgbClr val="FF0000"/>
                </a:solidFill>
              </a:rPr>
              <a:t>Sportsplan 2019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62389742-FB54-4098-9670-49A37BF3B582}"/>
              </a:ext>
            </a:extLst>
          </p:cNvPr>
          <p:cNvSpPr txBox="1"/>
          <p:nvPr/>
        </p:nvSpPr>
        <p:spPr>
          <a:xfrm>
            <a:off x="10225925" y="3786350"/>
            <a:ext cx="1706880" cy="280076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nb-NO" sz="1600" b="1" dirty="0">
                <a:solidFill>
                  <a:schemeClr val="bg1"/>
                </a:solidFill>
              </a:rPr>
              <a:t>Visdomsord:</a:t>
            </a:r>
          </a:p>
          <a:p>
            <a:pPr algn="ctr"/>
            <a:endParaRPr lang="nb-NO" sz="1600" b="1" dirty="0">
              <a:solidFill>
                <a:schemeClr val="bg1"/>
              </a:solidFill>
            </a:endParaRPr>
          </a:p>
          <a:p>
            <a:r>
              <a:rPr lang="nb-NO" sz="1600" b="1" dirty="0">
                <a:solidFill>
                  <a:schemeClr val="bg1"/>
                </a:solidFill>
              </a:rPr>
              <a:t>Fortell meg </a:t>
            </a:r>
          </a:p>
          <a:p>
            <a:r>
              <a:rPr lang="nb-NO" sz="1600" b="1" dirty="0">
                <a:solidFill>
                  <a:schemeClr val="bg1"/>
                </a:solidFill>
              </a:rPr>
              <a:t>– og jeg vil glemme</a:t>
            </a:r>
          </a:p>
          <a:p>
            <a:endParaRPr lang="nb-NO" sz="1600" b="1" dirty="0">
              <a:solidFill>
                <a:schemeClr val="bg1"/>
              </a:solidFill>
            </a:endParaRPr>
          </a:p>
          <a:p>
            <a:r>
              <a:rPr lang="nb-NO" sz="1600" b="1" dirty="0">
                <a:solidFill>
                  <a:schemeClr val="bg1"/>
                </a:solidFill>
              </a:rPr>
              <a:t>Vis meg </a:t>
            </a:r>
          </a:p>
          <a:p>
            <a:r>
              <a:rPr lang="nb-NO" sz="1600" b="1" dirty="0">
                <a:solidFill>
                  <a:schemeClr val="bg1"/>
                </a:solidFill>
              </a:rPr>
              <a:t>– og jeg vil huske</a:t>
            </a:r>
          </a:p>
          <a:p>
            <a:endParaRPr lang="nb-NO" sz="1600" b="1" dirty="0">
              <a:solidFill>
                <a:schemeClr val="bg1"/>
              </a:solidFill>
            </a:endParaRPr>
          </a:p>
          <a:p>
            <a:r>
              <a:rPr lang="nb-NO" sz="1600" b="1" dirty="0">
                <a:solidFill>
                  <a:schemeClr val="bg1"/>
                </a:solidFill>
              </a:rPr>
              <a:t>Involver meg </a:t>
            </a:r>
          </a:p>
          <a:p>
            <a:r>
              <a:rPr lang="nb-NO" sz="1600" b="1" dirty="0">
                <a:solidFill>
                  <a:schemeClr val="bg1"/>
                </a:solidFill>
              </a:rPr>
              <a:t>– og jeg vil forstå</a:t>
            </a:r>
          </a:p>
        </p:txBody>
      </p:sp>
    </p:spTree>
    <p:extLst>
      <p:ext uri="{BB962C8B-B14F-4D97-AF65-F5344CB8AC3E}">
        <p14:creationId xmlns:p14="http://schemas.microsoft.com/office/powerpoint/2010/main" val="189337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5B5548B1-D55B-4E79-AF49-ADDC5DFBC7C3}"/>
              </a:ext>
            </a:extLst>
          </p:cNvPr>
          <p:cNvSpPr/>
          <p:nvPr/>
        </p:nvSpPr>
        <p:spPr>
          <a:xfrm>
            <a:off x="-692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dirty="0"/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FE456526-4048-4F61-BE18-071770FEFE09}"/>
              </a:ext>
            </a:extLst>
          </p:cNvPr>
          <p:cNvSpPr/>
          <p:nvPr/>
        </p:nvSpPr>
        <p:spPr>
          <a:xfrm>
            <a:off x="305308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1400" dirty="0"/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A93EDCA-DF82-40A9-8170-31657368BD30}"/>
              </a:ext>
            </a:extLst>
          </p:cNvPr>
          <p:cNvSpPr/>
          <p:nvPr/>
        </p:nvSpPr>
        <p:spPr>
          <a:xfrm>
            <a:off x="610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: avrundede hjørner 10">
            <a:extLst>
              <a:ext uri="{FF2B5EF4-FFF2-40B4-BE49-F238E27FC236}">
                <a16:creationId xmlns:a16="http://schemas.microsoft.com/office/drawing/2014/main" id="{433657A8-E371-4AD3-9935-3079E9C4A922}"/>
              </a:ext>
            </a:extLst>
          </p:cNvPr>
          <p:cNvSpPr/>
          <p:nvPr/>
        </p:nvSpPr>
        <p:spPr>
          <a:xfrm>
            <a:off x="916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9A11CC96-95FD-42E9-8BB1-2B82F9C04934}"/>
              </a:ext>
            </a:extLst>
          </p:cNvPr>
          <p:cNvSpPr/>
          <p:nvPr/>
        </p:nvSpPr>
        <p:spPr>
          <a:xfrm rot="16200000">
            <a:off x="5809900" y="-3925220"/>
            <a:ext cx="606360" cy="895096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 err="1"/>
              <a:t>Aksla`s</a:t>
            </a:r>
            <a:r>
              <a:rPr lang="nb-NO" dirty="0"/>
              <a:t> «røde vei»</a:t>
            </a:r>
          </a:p>
          <a:p>
            <a:pPr algn="ctr"/>
            <a:r>
              <a:rPr lang="nb-NO" dirty="0"/>
              <a:t>6 – 8 år</a:t>
            </a:r>
          </a:p>
        </p:txBody>
      </p:sp>
      <p:pic>
        <p:nvPicPr>
          <p:cNvPr id="15" name="Bilde 14" descr="Relatert bilde">
            <a:extLst>
              <a:ext uri="{FF2B5EF4-FFF2-40B4-BE49-F238E27FC236}">
                <a16:creationId xmlns:a16="http://schemas.microsoft.com/office/drawing/2014/main" id="{4719345E-7662-403C-A395-4FBB18022788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363" y="139155"/>
            <a:ext cx="497143" cy="714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7194A9E4-6C4C-47F0-933E-9F9C2706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4" y="190545"/>
            <a:ext cx="671513" cy="611505"/>
          </a:xfrm>
          <a:prstGeom prst="rect">
            <a:avLst/>
          </a:prstGeom>
        </p:spPr>
      </p:pic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8205D73-928C-4BA2-A3B6-187AA3D57EE1}"/>
              </a:ext>
            </a:extLst>
          </p:cNvPr>
          <p:cNvSpPr txBox="1"/>
          <p:nvPr/>
        </p:nvSpPr>
        <p:spPr>
          <a:xfrm>
            <a:off x="3196461" y="1567356"/>
            <a:ext cx="27268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6 – 7 år: 1-2 økter i uka på 60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8 år: 2 økter i uka på 60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ha 1 ball pr. spiller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Vester, kjegler og medisinkoffert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Melde forfall til kamper /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Klubben tildeler treningstid</a:t>
            </a:r>
          </a:p>
          <a:p>
            <a:r>
              <a:rPr lang="nb-NO" sz="1400" dirty="0">
                <a:solidFill>
                  <a:schemeClr val="bg1"/>
                </a:solidFill>
              </a:rPr>
              <a:t> 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Det skal legges til rette for at man kan ha andre aktivitetstilbud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Flest mulig trenere </a:t>
            </a:r>
          </a:p>
          <a:p>
            <a:r>
              <a:rPr lang="nb-NO" sz="1400" dirty="0">
                <a:solidFill>
                  <a:schemeClr val="bg1"/>
                </a:solidFill>
              </a:rPr>
              <a:t>(min 1 trener på 8 - 10 spillere på hver trening)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6CF4ED4-A3DD-4726-AD47-71CD24A648AC}"/>
              </a:ext>
            </a:extLst>
          </p:cNvPr>
          <p:cNvSpPr txBox="1"/>
          <p:nvPr/>
        </p:nvSpPr>
        <p:spPr>
          <a:xfrm>
            <a:off x="136461" y="1567356"/>
            <a:ext cx="28632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Hovedmål: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Skape fotballglede sammen med andre i et trygt og godt fotballmiljø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bli sett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«Jeg vil spille mer fotball på fritiden» 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Mestring av ball / sjef over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Score mange mål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Lærings- og holdningsmål: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Møt opp til rett tid og sted med riktig utstyr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Følger med på det som blir sagt</a:t>
            </a:r>
          </a:p>
          <a:p>
            <a:r>
              <a:rPr lang="nb-NO" sz="1400" dirty="0">
                <a:solidFill>
                  <a:schemeClr val="bg1"/>
                </a:solidFill>
              </a:rPr>
              <a:t>Snakk med ungene om hva det vil si å være del av et fellesskap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 voksne er rollemodeller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Hvilke rettigheter og forpliktelser har vi overfor regler, medspillere, dommere, trenere og lagledere. Vi skal spille fotball i lag i mange år</a:t>
            </a:r>
          </a:p>
          <a:p>
            <a:endParaRPr lang="nb-NO" sz="1400" dirty="0">
              <a:solidFill>
                <a:schemeClr val="bg1"/>
              </a:solidFill>
            </a:endParaRP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91B8593-6640-4823-83E8-E167C2333047}"/>
              </a:ext>
            </a:extLst>
          </p:cNvPr>
          <p:cNvSpPr txBox="1"/>
          <p:nvPr/>
        </p:nvSpPr>
        <p:spPr>
          <a:xfrm>
            <a:off x="6295960" y="1567356"/>
            <a:ext cx="2870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Treningsøkten: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10% sjef over ball / ballkontroll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10% 1 v 1 aktiviteter mot mål / småmål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10% avslutninger mot mål</a:t>
            </a:r>
          </a:p>
          <a:p>
            <a:r>
              <a:rPr lang="nb-NO" sz="1400" dirty="0">
                <a:solidFill>
                  <a:schemeClr val="bg1"/>
                </a:solidFill>
              </a:rPr>
              <a:t>70% spill aktiviteter – 2 v 2 → 5 v 5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Faste rutiner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Gjenkjenning viktigere enn variasjon</a:t>
            </a:r>
          </a:p>
          <a:p>
            <a:r>
              <a:rPr lang="nb-NO" sz="1400" dirty="0">
                <a:solidFill>
                  <a:schemeClr val="bg1"/>
                </a:solidFill>
              </a:rPr>
              <a:t>Unngå kø</a:t>
            </a:r>
          </a:p>
          <a:p>
            <a:r>
              <a:rPr lang="nb-NO" sz="1400" dirty="0">
                <a:solidFill>
                  <a:schemeClr val="bg1"/>
                </a:solidFill>
              </a:rPr>
              <a:t>Ikke for lange sekvenser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Vis – ikke snakk = læring gjennom aktivitet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 barna få ta valgene – snakk «aldri» til den som har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Oppsummering etter aktivitet – fokuser på det positive – kjeft hjelper ikke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www.treningsokta.no er et hjelpemiddel for å ei godt planlagt fotballtrening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D2AD686-5173-4371-AB73-E276B4E1D011}"/>
              </a:ext>
            </a:extLst>
          </p:cNvPr>
          <p:cNvSpPr txBox="1"/>
          <p:nvPr/>
        </p:nvSpPr>
        <p:spPr>
          <a:xfrm>
            <a:off x="9387835" y="1567356"/>
            <a:ext cx="2667704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Alle skal spille like mye</a:t>
            </a:r>
          </a:p>
          <a:p>
            <a:r>
              <a:rPr lang="nb-NO" sz="1400" dirty="0">
                <a:solidFill>
                  <a:schemeClr val="bg1"/>
                </a:solidFill>
              </a:rPr>
              <a:t>Rullere på posisjoner også </a:t>
            </a:r>
          </a:p>
          <a:p>
            <a:r>
              <a:rPr lang="nb-NO" sz="1400" dirty="0">
                <a:solidFill>
                  <a:schemeClr val="bg1"/>
                </a:solidFill>
              </a:rPr>
              <a:t>keeper – gir økt forståelse for fotball, også for fremtidig keeper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klubbens cuper – gjerne på så mange andre som mulig også</a:t>
            </a:r>
          </a:p>
          <a:p>
            <a:r>
              <a:rPr lang="nb-NO" sz="1400" dirty="0">
                <a:solidFill>
                  <a:schemeClr val="bg1"/>
                </a:solidFill>
              </a:rPr>
              <a:t>Gi barna muligheten til å ta teknikkmerket – minimerket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Min. 1 trenermøte i året – gjerne 1 i halvåret (planlegge kamper, treninger, ansvarsområder etc.)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Sportsplan skal distribueres til spillere og foresatte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Gjennomføre et foreldremøte i januar og et på høsten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  <a:r>
              <a:rPr lang="nb-NO" sz="1400" u="sng" dirty="0">
                <a:solidFill>
                  <a:schemeClr val="bg1"/>
                </a:solidFill>
              </a:rPr>
              <a:t>Alle lag skal ha: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Lagleder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Foreldrekontakt</a:t>
            </a:r>
          </a:p>
          <a:p>
            <a:r>
              <a:rPr lang="nb-NO" sz="1400" dirty="0">
                <a:solidFill>
                  <a:schemeClr val="bg1"/>
                </a:solidFill>
              </a:rPr>
              <a:t>Økonomiansvarlig</a:t>
            </a:r>
          </a:p>
          <a:p>
            <a:r>
              <a:rPr lang="nb-NO" sz="1400" dirty="0">
                <a:solidFill>
                  <a:schemeClr val="bg1"/>
                </a:solidFill>
              </a:rPr>
              <a:t>Sosialminister</a:t>
            </a:r>
          </a:p>
          <a:p>
            <a:endParaRPr lang="nb-NO" sz="1000" dirty="0">
              <a:solidFill>
                <a:schemeClr val="bg1"/>
              </a:solidFill>
            </a:endParaRPr>
          </a:p>
        </p:txBody>
      </p:sp>
      <p:sp>
        <p:nvSpPr>
          <p:cNvPr id="21" name="Rektangel: avrundede hjørner 20">
            <a:extLst>
              <a:ext uri="{FF2B5EF4-FFF2-40B4-BE49-F238E27FC236}">
                <a16:creationId xmlns:a16="http://schemas.microsoft.com/office/drawing/2014/main" id="{2768F93A-EA2B-43B9-9914-76B86BE03304}"/>
              </a:ext>
            </a:extLst>
          </p:cNvPr>
          <p:cNvSpPr/>
          <p:nvPr/>
        </p:nvSpPr>
        <p:spPr>
          <a:xfrm rot="16200000">
            <a:off x="1311711" y="332367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Mål</a:t>
            </a:r>
          </a:p>
        </p:txBody>
      </p:sp>
      <p:sp>
        <p:nvSpPr>
          <p:cNvPr id="22" name="Rektangel: avrundede hjørner 21">
            <a:extLst>
              <a:ext uri="{FF2B5EF4-FFF2-40B4-BE49-F238E27FC236}">
                <a16:creationId xmlns:a16="http://schemas.microsoft.com/office/drawing/2014/main" id="{C4B18ECD-66C1-4062-8180-C5ABD8296A49}"/>
              </a:ext>
            </a:extLst>
          </p:cNvPr>
          <p:cNvSpPr/>
          <p:nvPr/>
        </p:nvSpPr>
        <p:spPr>
          <a:xfrm rot="16200000">
            <a:off x="10506858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Slik er det</a:t>
            </a:r>
          </a:p>
        </p:txBody>
      </p:sp>
      <p:sp>
        <p:nvSpPr>
          <p:cNvPr id="23" name="Rektangel: avrundede hjørner 22">
            <a:extLst>
              <a:ext uri="{FF2B5EF4-FFF2-40B4-BE49-F238E27FC236}">
                <a16:creationId xmlns:a16="http://schemas.microsoft.com/office/drawing/2014/main" id="{1CBE45AC-FCFB-498C-8C95-21885D98FB69}"/>
              </a:ext>
            </a:extLst>
          </p:cNvPr>
          <p:cNvSpPr/>
          <p:nvPr/>
        </p:nvSpPr>
        <p:spPr>
          <a:xfrm rot="16200000">
            <a:off x="7514022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Innhold</a:t>
            </a:r>
          </a:p>
        </p:txBody>
      </p:sp>
      <p:sp>
        <p:nvSpPr>
          <p:cNvPr id="24" name="Rektangel: avrundede hjørner 23">
            <a:extLst>
              <a:ext uri="{FF2B5EF4-FFF2-40B4-BE49-F238E27FC236}">
                <a16:creationId xmlns:a16="http://schemas.microsoft.com/office/drawing/2014/main" id="{923B6C35-7421-4C89-BFC5-701643A4C67E}"/>
              </a:ext>
            </a:extLst>
          </p:cNvPr>
          <p:cNvSpPr/>
          <p:nvPr/>
        </p:nvSpPr>
        <p:spPr>
          <a:xfrm rot="16200000">
            <a:off x="4368251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Aktivitetsramme</a:t>
            </a:r>
          </a:p>
        </p:txBody>
      </p:sp>
    </p:spTree>
    <p:extLst>
      <p:ext uri="{BB962C8B-B14F-4D97-AF65-F5344CB8AC3E}">
        <p14:creationId xmlns:p14="http://schemas.microsoft.com/office/powerpoint/2010/main" val="402662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5B5548B1-D55B-4E79-AF49-ADDC5DFBC7C3}"/>
              </a:ext>
            </a:extLst>
          </p:cNvPr>
          <p:cNvSpPr/>
          <p:nvPr/>
        </p:nvSpPr>
        <p:spPr>
          <a:xfrm>
            <a:off x="-692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dirty="0"/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FE456526-4048-4F61-BE18-071770FEFE09}"/>
              </a:ext>
            </a:extLst>
          </p:cNvPr>
          <p:cNvSpPr/>
          <p:nvPr/>
        </p:nvSpPr>
        <p:spPr>
          <a:xfrm>
            <a:off x="305308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1400" dirty="0"/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A93EDCA-DF82-40A9-8170-31657368BD30}"/>
              </a:ext>
            </a:extLst>
          </p:cNvPr>
          <p:cNvSpPr/>
          <p:nvPr/>
        </p:nvSpPr>
        <p:spPr>
          <a:xfrm>
            <a:off x="610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: avrundede hjørner 10">
            <a:extLst>
              <a:ext uri="{FF2B5EF4-FFF2-40B4-BE49-F238E27FC236}">
                <a16:creationId xmlns:a16="http://schemas.microsoft.com/office/drawing/2014/main" id="{433657A8-E371-4AD3-9935-3079E9C4A922}"/>
              </a:ext>
            </a:extLst>
          </p:cNvPr>
          <p:cNvSpPr/>
          <p:nvPr/>
        </p:nvSpPr>
        <p:spPr>
          <a:xfrm>
            <a:off x="916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9A11CC96-95FD-42E9-8BB1-2B82F9C04934}"/>
              </a:ext>
            </a:extLst>
          </p:cNvPr>
          <p:cNvSpPr/>
          <p:nvPr/>
        </p:nvSpPr>
        <p:spPr>
          <a:xfrm rot="16200000">
            <a:off x="5809900" y="-3925220"/>
            <a:ext cx="606360" cy="895096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 err="1"/>
              <a:t>Aksla`s</a:t>
            </a:r>
            <a:r>
              <a:rPr lang="nb-NO" dirty="0"/>
              <a:t> «røde vei»</a:t>
            </a:r>
          </a:p>
          <a:p>
            <a:pPr algn="ctr"/>
            <a:r>
              <a:rPr lang="nb-NO" dirty="0"/>
              <a:t>9 – 10 år</a:t>
            </a:r>
          </a:p>
        </p:txBody>
      </p:sp>
      <p:pic>
        <p:nvPicPr>
          <p:cNvPr id="15" name="Bilde 14" descr="Relatert bilde">
            <a:extLst>
              <a:ext uri="{FF2B5EF4-FFF2-40B4-BE49-F238E27FC236}">
                <a16:creationId xmlns:a16="http://schemas.microsoft.com/office/drawing/2014/main" id="{4719345E-7662-403C-A395-4FBB18022788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363" y="139155"/>
            <a:ext cx="497143" cy="714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7194A9E4-6C4C-47F0-933E-9F9C2706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4" y="190545"/>
            <a:ext cx="671513" cy="611505"/>
          </a:xfrm>
          <a:prstGeom prst="rect">
            <a:avLst/>
          </a:prstGeom>
        </p:spPr>
      </p:pic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8205D73-928C-4BA2-A3B6-187AA3D57EE1}"/>
              </a:ext>
            </a:extLst>
          </p:cNvPr>
          <p:cNvSpPr txBox="1"/>
          <p:nvPr/>
        </p:nvSpPr>
        <p:spPr>
          <a:xfrm>
            <a:off x="3196461" y="1567356"/>
            <a:ext cx="272681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9 – 10 år: 2 økter i uka 60 / 90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 som vil skal ha muligheten til å trene mer – hospitering 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ha 1 ball pr. spiller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Vester, kjegler og medisinkoffert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Melde forfall til kamper /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Klubben tildeler treningstid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Det skal legges til rette for at man kan ha andre aktivitetstilbud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Flest mulig trenere </a:t>
            </a:r>
          </a:p>
          <a:p>
            <a:r>
              <a:rPr lang="nb-NO" sz="1400" dirty="0">
                <a:solidFill>
                  <a:schemeClr val="bg1"/>
                </a:solidFill>
              </a:rPr>
              <a:t>(min 1 trener på 8 - 10 spillere på hver trening)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6CF4ED4-A3DD-4726-AD47-71CD24A648AC}"/>
              </a:ext>
            </a:extLst>
          </p:cNvPr>
          <p:cNvSpPr txBox="1"/>
          <p:nvPr/>
        </p:nvSpPr>
        <p:spPr>
          <a:xfrm>
            <a:off x="136461" y="1567356"/>
            <a:ext cx="28632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Hovedmål: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Skape fotballglede sammen med andre i et trygt og godt fotballmiljø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bli sett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«Jeg vil spille mer fotball på fritiden» 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Mestring av ball / sjef over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Score mange mål</a:t>
            </a:r>
          </a:p>
          <a:p>
            <a:r>
              <a:rPr lang="nb-NO" sz="1400" dirty="0">
                <a:solidFill>
                  <a:schemeClr val="bg1"/>
                </a:solidFill>
              </a:rPr>
              <a:t>1A-ferdigheter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(rett-, side- og feilvendt)</a:t>
            </a:r>
          </a:p>
          <a:p>
            <a:r>
              <a:rPr lang="nb-NO" sz="1400" dirty="0">
                <a:solidFill>
                  <a:schemeClr val="bg1"/>
                </a:solidFill>
              </a:rPr>
              <a:t>1F-ferdigheter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(ta av fart, kroppskontakt, vinne ball)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Lærings- og holdningsmål: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Møt opp til rett tid og sted med riktig utstyr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Følger med på det som blir sagt</a:t>
            </a:r>
          </a:p>
          <a:p>
            <a:r>
              <a:rPr lang="nb-NO" sz="1400" dirty="0">
                <a:solidFill>
                  <a:schemeClr val="bg1"/>
                </a:solidFill>
              </a:rPr>
              <a:t>Snakk med ungene om hva det vil si å være del av et fellesskap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 voksne er rollemodeller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Hvilke rettigheter og forpliktelser har vi overfor regler, medspillere, dommere, trenere og lagledere. Vi skal spille fotball i lag i mange år</a:t>
            </a:r>
          </a:p>
          <a:p>
            <a:endParaRPr lang="nb-NO" sz="1400" dirty="0">
              <a:solidFill>
                <a:schemeClr val="bg1"/>
              </a:solidFill>
            </a:endParaRP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91B8593-6640-4823-83E8-E167C2333047}"/>
              </a:ext>
            </a:extLst>
          </p:cNvPr>
          <p:cNvSpPr txBox="1"/>
          <p:nvPr/>
        </p:nvSpPr>
        <p:spPr>
          <a:xfrm>
            <a:off x="6295960" y="1567356"/>
            <a:ext cx="2870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Treningsøkten: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10% sjef over ball / ballkontroll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20% 1 v 1, 2 v 1, 2 v 2, 3 v 2 aktiviteter mot mål / småmål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10% avslutninger mot mål</a:t>
            </a:r>
          </a:p>
          <a:p>
            <a:r>
              <a:rPr lang="nb-NO" sz="1400" dirty="0">
                <a:solidFill>
                  <a:schemeClr val="bg1"/>
                </a:solidFill>
              </a:rPr>
              <a:t>60% spill aktiviteter – 3 v 3 →  5 v 5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Faste rutiner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Gjenkjenning viktigere enn variasjon</a:t>
            </a:r>
          </a:p>
          <a:p>
            <a:r>
              <a:rPr lang="nb-NO" sz="1400" dirty="0">
                <a:solidFill>
                  <a:schemeClr val="bg1"/>
                </a:solidFill>
              </a:rPr>
              <a:t>Unngå kø</a:t>
            </a:r>
          </a:p>
          <a:p>
            <a:r>
              <a:rPr lang="nb-NO" sz="1400" dirty="0">
                <a:solidFill>
                  <a:schemeClr val="bg1"/>
                </a:solidFill>
              </a:rPr>
              <a:t>Ikke for lange sekvenser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Vis – ikke snakk = læring gjennom aktivitet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 barna få ta valgene – snakk «aldri» til den som har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Oppsummering etter aktivitet – fokuser på det positive – kjeft hjelper ikke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www.treningsokta.no er et hjelpemiddel for å ei god fotballtrening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D2AD686-5173-4371-AB73-E276B4E1D011}"/>
              </a:ext>
            </a:extLst>
          </p:cNvPr>
          <p:cNvSpPr txBox="1"/>
          <p:nvPr/>
        </p:nvSpPr>
        <p:spPr>
          <a:xfrm>
            <a:off x="9387835" y="1567356"/>
            <a:ext cx="266770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Alle skal spille like mye</a:t>
            </a:r>
          </a:p>
          <a:p>
            <a:r>
              <a:rPr lang="nb-NO" sz="1400" dirty="0">
                <a:solidFill>
                  <a:schemeClr val="bg1"/>
                </a:solidFill>
              </a:rPr>
              <a:t>Rullere på posisjoner også </a:t>
            </a:r>
          </a:p>
          <a:p>
            <a:r>
              <a:rPr lang="nb-NO" sz="1400" dirty="0">
                <a:solidFill>
                  <a:schemeClr val="bg1"/>
                </a:solidFill>
              </a:rPr>
              <a:t>keeper – gir økt forståelse for fotball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Legg til rette for keepertrening om noen ønsker det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klubbens cuper – gjerne på så mange andre som mulig også</a:t>
            </a:r>
          </a:p>
          <a:p>
            <a:r>
              <a:rPr lang="nb-NO" sz="1400" dirty="0">
                <a:solidFill>
                  <a:schemeClr val="bg1"/>
                </a:solidFill>
              </a:rPr>
              <a:t>Gi barna muligheten til å ta teknikkmerket – minimerket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Min. 1 trenermøte i året – gjerne 1 i halvåret (planlegge kamper, treninger, ansvarsområder etc.)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Sportsplan skal distribueres til spillere og foresatte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Gjennomføre et foreldremøte i januar og et på høsten</a:t>
            </a:r>
          </a:p>
          <a:p>
            <a:r>
              <a:rPr lang="nb-NO" sz="1400" u="sng" dirty="0">
                <a:solidFill>
                  <a:schemeClr val="bg1"/>
                </a:solidFill>
              </a:rPr>
              <a:t>Alle lag skal ha: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Trener – Økonomiansvarlig -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Sosialminister - Foreldrekontakt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Lagleder</a:t>
            </a:r>
            <a:endParaRPr lang="nb-NO" sz="800" dirty="0">
              <a:solidFill>
                <a:schemeClr val="bg1"/>
              </a:solidFill>
            </a:endParaRPr>
          </a:p>
        </p:txBody>
      </p:sp>
      <p:sp>
        <p:nvSpPr>
          <p:cNvPr id="21" name="Rektangel: avrundede hjørner 20">
            <a:extLst>
              <a:ext uri="{FF2B5EF4-FFF2-40B4-BE49-F238E27FC236}">
                <a16:creationId xmlns:a16="http://schemas.microsoft.com/office/drawing/2014/main" id="{2768F93A-EA2B-43B9-9914-76B86BE03304}"/>
              </a:ext>
            </a:extLst>
          </p:cNvPr>
          <p:cNvSpPr/>
          <p:nvPr/>
        </p:nvSpPr>
        <p:spPr>
          <a:xfrm rot="16200000">
            <a:off x="1311711" y="332367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Mål</a:t>
            </a:r>
          </a:p>
        </p:txBody>
      </p:sp>
      <p:sp>
        <p:nvSpPr>
          <p:cNvPr id="22" name="Rektangel: avrundede hjørner 21">
            <a:extLst>
              <a:ext uri="{FF2B5EF4-FFF2-40B4-BE49-F238E27FC236}">
                <a16:creationId xmlns:a16="http://schemas.microsoft.com/office/drawing/2014/main" id="{C4B18ECD-66C1-4062-8180-C5ABD8296A49}"/>
              </a:ext>
            </a:extLst>
          </p:cNvPr>
          <p:cNvSpPr/>
          <p:nvPr/>
        </p:nvSpPr>
        <p:spPr>
          <a:xfrm rot="16200000">
            <a:off x="10506858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Slik er det</a:t>
            </a:r>
          </a:p>
        </p:txBody>
      </p:sp>
      <p:sp>
        <p:nvSpPr>
          <p:cNvPr id="23" name="Rektangel: avrundede hjørner 22">
            <a:extLst>
              <a:ext uri="{FF2B5EF4-FFF2-40B4-BE49-F238E27FC236}">
                <a16:creationId xmlns:a16="http://schemas.microsoft.com/office/drawing/2014/main" id="{1CBE45AC-FCFB-498C-8C95-21885D98FB69}"/>
              </a:ext>
            </a:extLst>
          </p:cNvPr>
          <p:cNvSpPr/>
          <p:nvPr/>
        </p:nvSpPr>
        <p:spPr>
          <a:xfrm rot="16200000">
            <a:off x="7514022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Innhold</a:t>
            </a:r>
          </a:p>
        </p:txBody>
      </p:sp>
      <p:sp>
        <p:nvSpPr>
          <p:cNvPr id="24" name="Rektangel: avrundede hjørner 23">
            <a:extLst>
              <a:ext uri="{FF2B5EF4-FFF2-40B4-BE49-F238E27FC236}">
                <a16:creationId xmlns:a16="http://schemas.microsoft.com/office/drawing/2014/main" id="{923B6C35-7421-4C89-BFC5-701643A4C67E}"/>
              </a:ext>
            </a:extLst>
          </p:cNvPr>
          <p:cNvSpPr/>
          <p:nvPr/>
        </p:nvSpPr>
        <p:spPr>
          <a:xfrm rot="16200000">
            <a:off x="4368251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Aktivitetsramme</a:t>
            </a:r>
          </a:p>
        </p:txBody>
      </p:sp>
    </p:spTree>
    <p:extLst>
      <p:ext uri="{BB962C8B-B14F-4D97-AF65-F5344CB8AC3E}">
        <p14:creationId xmlns:p14="http://schemas.microsoft.com/office/powerpoint/2010/main" val="3920698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5B5548B1-D55B-4E79-AF49-ADDC5DFBC7C3}"/>
              </a:ext>
            </a:extLst>
          </p:cNvPr>
          <p:cNvSpPr/>
          <p:nvPr/>
        </p:nvSpPr>
        <p:spPr>
          <a:xfrm>
            <a:off x="-692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dirty="0"/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FE456526-4048-4F61-BE18-071770FEFE09}"/>
              </a:ext>
            </a:extLst>
          </p:cNvPr>
          <p:cNvSpPr/>
          <p:nvPr/>
        </p:nvSpPr>
        <p:spPr>
          <a:xfrm>
            <a:off x="305308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1400" dirty="0"/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A93EDCA-DF82-40A9-8170-31657368BD30}"/>
              </a:ext>
            </a:extLst>
          </p:cNvPr>
          <p:cNvSpPr/>
          <p:nvPr/>
        </p:nvSpPr>
        <p:spPr>
          <a:xfrm>
            <a:off x="610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: avrundede hjørner 10">
            <a:extLst>
              <a:ext uri="{FF2B5EF4-FFF2-40B4-BE49-F238E27FC236}">
                <a16:creationId xmlns:a16="http://schemas.microsoft.com/office/drawing/2014/main" id="{433657A8-E371-4AD3-9935-3079E9C4A922}"/>
              </a:ext>
            </a:extLst>
          </p:cNvPr>
          <p:cNvSpPr/>
          <p:nvPr/>
        </p:nvSpPr>
        <p:spPr>
          <a:xfrm>
            <a:off x="916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9A11CC96-95FD-42E9-8BB1-2B82F9C04934}"/>
              </a:ext>
            </a:extLst>
          </p:cNvPr>
          <p:cNvSpPr/>
          <p:nvPr/>
        </p:nvSpPr>
        <p:spPr>
          <a:xfrm rot="16200000">
            <a:off x="5809900" y="-3925220"/>
            <a:ext cx="606360" cy="895096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 err="1"/>
              <a:t>Aksla`s</a:t>
            </a:r>
            <a:r>
              <a:rPr lang="nb-NO" dirty="0"/>
              <a:t> «røde vei»</a:t>
            </a:r>
          </a:p>
          <a:p>
            <a:pPr algn="ctr"/>
            <a:r>
              <a:rPr lang="nb-NO" dirty="0"/>
              <a:t>11 – 12 år</a:t>
            </a:r>
          </a:p>
        </p:txBody>
      </p:sp>
      <p:pic>
        <p:nvPicPr>
          <p:cNvPr id="15" name="Bilde 14" descr="Relatert bilde">
            <a:extLst>
              <a:ext uri="{FF2B5EF4-FFF2-40B4-BE49-F238E27FC236}">
                <a16:creationId xmlns:a16="http://schemas.microsoft.com/office/drawing/2014/main" id="{4719345E-7662-403C-A395-4FBB18022788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363" y="139155"/>
            <a:ext cx="497143" cy="714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7194A9E4-6C4C-47F0-933E-9F9C2706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4" y="190545"/>
            <a:ext cx="671513" cy="611505"/>
          </a:xfrm>
          <a:prstGeom prst="rect">
            <a:avLst/>
          </a:prstGeom>
        </p:spPr>
      </p:pic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8205D73-928C-4BA2-A3B6-187AA3D57EE1}"/>
              </a:ext>
            </a:extLst>
          </p:cNvPr>
          <p:cNvSpPr txBox="1"/>
          <p:nvPr/>
        </p:nvSpPr>
        <p:spPr>
          <a:xfrm>
            <a:off x="3196461" y="1567356"/>
            <a:ext cx="272681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11 – 12 år: 2 – 3 økter i uka 90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 som vil skal ha muligheten til å trene mer – hospitering 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ha 1 ball pr. spiller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Vester, kjegler og medisinkoffert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Melde forfall til kamper /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Klubben tildeler treningstid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Det skal legges til rette for at man kan ha andre aktivitetstilbud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Flest mulig trenere </a:t>
            </a:r>
          </a:p>
          <a:p>
            <a:r>
              <a:rPr lang="nb-NO" sz="1400" dirty="0">
                <a:solidFill>
                  <a:schemeClr val="bg1"/>
                </a:solidFill>
              </a:rPr>
              <a:t>(min 1 trener på 8 - 10 spillere på hver trening)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6CF4ED4-A3DD-4726-AD47-71CD24A648AC}"/>
              </a:ext>
            </a:extLst>
          </p:cNvPr>
          <p:cNvSpPr txBox="1"/>
          <p:nvPr/>
        </p:nvSpPr>
        <p:spPr>
          <a:xfrm>
            <a:off x="149952" y="1564014"/>
            <a:ext cx="28632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Hovedmål: </a:t>
            </a:r>
          </a:p>
          <a:p>
            <a:r>
              <a:rPr lang="nb-NO" sz="1400" dirty="0">
                <a:solidFill>
                  <a:schemeClr val="bg1"/>
                </a:solidFill>
              </a:rPr>
              <a:t>Fotballglede i et trygt og godt fotballmiljø - alle skal bli sett </a:t>
            </a:r>
          </a:p>
          <a:p>
            <a:r>
              <a:rPr lang="nb-NO" sz="1400" dirty="0">
                <a:solidFill>
                  <a:schemeClr val="bg1"/>
                </a:solidFill>
              </a:rPr>
              <a:t>«Jeg vil spille mer fotball på fritiden» 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Utvikling av individuelle og relasjonelle ferdigheter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Pasnings- / mottakstrening med / uten motstand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Videreutvikle føre/vende/drible-ferdighetene</a:t>
            </a:r>
          </a:p>
          <a:p>
            <a:r>
              <a:rPr lang="nb-NO" sz="1400" dirty="0">
                <a:solidFill>
                  <a:schemeClr val="bg1"/>
                </a:solidFill>
              </a:rPr>
              <a:t>1A- og 2A-ferdigheter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1F- og 2F-ferdigheter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Scoringstrening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Lærings- og holdningsmål: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Møt opp til rett tid og sted med riktig utstyr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Følger med på det som blir sagt</a:t>
            </a:r>
          </a:p>
          <a:p>
            <a:r>
              <a:rPr lang="nb-NO" sz="1400" dirty="0">
                <a:solidFill>
                  <a:schemeClr val="bg1"/>
                </a:solidFill>
              </a:rPr>
              <a:t>Fellesskapsfølelsen - Vi voksne er rollemodeller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Hvilke rettigheter og forpliktelser har vi overfor regler, medspillere, dommere, trenere og lagledere. 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91B8593-6640-4823-83E8-E167C2333047}"/>
              </a:ext>
            </a:extLst>
          </p:cNvPr>
          <p:cNvSpPr txBox="1"/>
          <p:nvPr/>
        </p:nvSpPr>
        <p:spPr>
          <a:xfrm>
            <a:off x="6295960" y="1567356"/>
            <a:ext cx="28702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Treningsøkten: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sjef over ball / ballkontroll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30 % Spille med og mot                    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Scoringstrening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50 % Smålagsspill    4 v 4 → 9 v 9 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Faste rutiner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Gjenkjenning viktigere enn variasjon</a:t>
            </a:r>
          </a:p>
          <a:p>
            <a:r>
              <a:rPr lang="nb-NO" sz="1400" dirty="0">
                <a:solidFill>
                  <a:schemeClr val="bg1"/>
                </a:solidFill>
              </a:rPr>
              <a:t>Unngå kø</a:t>
            </a:r>
          </a:p>
          <a:p>
            <a:r>
              <a:rPr lang="nb-NO" sz="1400" dirty="0">
                <a:solidFill>
                  <a:schemeClr val="bg1"/>
                </a:solidFill>
              </a:rPr>
              <a:t>Ikke for lange sekvenser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Vis – ikke snakk = læring gjennom aktivitet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 barna få ta valgene – snakk «aldri» til den som har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Oppsummering etter aktivitet – fokuser på det positive – kjeft hjelper ikke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www.treningsokta.no er et hjelpemiddel for å ei god fotballtrening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D2AD686-5173-4371-AB73-E276B4E1D011}"/>
              </a:ext>
            </a:extLst>
          </p:cNvPr>
          <p:cNvSpPr txBox="1"/>
          <p:nvPr/>
        </p:nvSpPr>
        <p:spPr>
          <a:xfrm>
            <a:off x="9387835" y="1567356"/>
            <a:ext cx="266770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Alle skal spille like mye</a:t>
            </a:r>
          </a:p>
          <a:p>
            <a:r>
              <a:rPr lang="nb-NO" sz="1400" dirty="0">
                <a:solidFill>
                  <a:schemeClr val="bg1"/>
                </a:solidFill>
              </a:rPr>
              <a:t>Rullere på posisjoner også </a:t>
            </a:r>
          </a:p>
          <a:p>
            <a:r>
              <a:rPr lang="nb-NO" sz="1400" dirty="0">
                <a:solidFill>
                  <a:schemeClr val="bg1"/>
                </a:solidFill>
              </a:rPr>
              <a:t>keeper – gir økt forståelse for fotball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Legg til rette for keepertrening om noen ønsker det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klubbens cuper – gjerne på så mange andre som mulig også</a:t>
            </a:r>
          </a:p>
          <a:p>
            <a:r>
              <a:rPr lang="nb-NO" sz="1400" dirty="0">
                <a:solidFill>
                  <a:schemeClr val="bg1"/>
                </a:solidFill>
              </a:rPr>
              <a:t>Gi barna muligheten til å ta teknikkmerket – minimerket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Min. 1 trenermøte i året – gjerne 1 i halvåret (planlegge kamper, treninger, ansvarsområder etc.)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Sportsplan skal distribueres til spillere og foresatte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Gjennomføre et foreldremøte i januar og et på høsten</a:t>
            </a:r>
          </a:p>
          <a:p>
            <a:r>
              <a:rPr lang="nb-NO" sz="1400" u="sng" dirty="0">
                <a:solidFill>
                  <a:schemeClr val="bg1"/>
                </a:solidFill>
              </a:rPr>
              <a:t>Alle lag skal ha: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Trener – Økonomiansvarlig -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Sosialminister - Foreldrekontakt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Lagleder</a:t>
            </a:r>
            <a:endParaRPr lang="nb-NO" sz="800" dirty="0">
              <a:solidFill>
                <a:schemeClr val="bg1"/>
              </a:solidFill>
            </a:endParaRPr>
          </a:p>
        </p:txBody>
      </p:sp>
      <p:sp>
        <p:nvSpPr>
          <p:cNvPr id="21" name="Rektangel: avrundede hjørner 20">
            <a:extLst>
              <a:ext uri="{FF2B5EF4-FFF2-40B4-BE49-F238E27FC236}">
                <a16:creationId xmlns:a16="http://schemas.microsoft.com/office/drawing/2014/main" id="{2768F93A-EA2B-43B9-9914-76B86BE03304}"/>
              </a:ext>
            </a:extLst>
          </p:cNvPr>
          <p:cNvSpPr/>
          <p:nvPr/>
        </p:nvSpPr>
        <p:spPr>
          <a:xfrm rot="16200000">
            <a:off x="1311711" y="332367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Mål</a:t>
            </a:r>
          </a:p>
        </p:txBody>
      </p:sp>
      <p:sp>
        <p:nvSpPr>
          <p:cNvPr id="22" name="Rektangel: avrundede hjørner 21">
            <a:extLst>
              <a:ext uri="{FF2B5EF4-FFF2-40B4-BE49-F238E27FC236}">
                <a16:creationId xmlns:a16="http://schemas.microsoft.com/office/drawing/2014/main" id="{C4B18ECD-66C1-4062-8180-C5ABD8296A49}"/>
              </a:ext>
            </a:extLst>
          </p:cNvPr>
          <p:cNvSpPr/>
          <p:nvPr/>
        </p:nvSpPr>
        <p:spPr>
          <a:xfrm rot="16200000">
            <a:off x="10506858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Slik er det</a:t>
            </a:r>
          </a:p>
        </p:txBody>
      </p:sp>
      <p:sp>
        <p:nvSpPr>
          <p:cNvPr id="23" name="Rektangel: avrundede hjørner 22">
            <a:extLst>
              <a:ext uri="{FF2B5EF4-FFF2-40B4-BE49-F238E27FC236}">
                <a16:creationId xmlns:a16="http://schemas.microsoft.com/office/drawing/2014/main" id="{1CBE45AC-FCFB-498C-8C95-21885D98FB69}"/>
              </a:ext>
            </a:extLst>
          </p:cNvPr>
          <p:cNvSpPr/>
          <p:nvPr/>
        </p:nvSpPr>
        <p:spPr>
          <a:xfrm rot="16200000">
            <a:off x="7514022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Innhold</a:t>
            </a:r>
          </a:p>
        </p:txBody>
      </p:sp>
      <p:sp>
        <p:nvSpPr>
          <p:cNvPr id="24" name="Rektangel: avrundede hjørner 23">
            <a:extLst>
              <a:ext uri="{FF2B5EF4-FFF2-40B4-BE49-F238E27FC236}">
                <a16:creationId xmlns:a16="http://schemas.microsoft.com/office/drawing/2014/main" id="{923B6C35-7421-4C89-BFC5-701643A4C67E}"/>
              </a:ext>
            </a:extLst>
          </p:cNvPr>
          <p:cNvSpPr/>
          <p:nvPr/>
        </p:nvSpPr>
        <p:spPr>
          <a:xfrm rot="16200000">
            <a:off x="4368251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Aktivitetsramme</a:t>
            </a:r>
          </a:p>
        </p:txBody>
      </p:sp>
    </p:spTree>
    <p:extLst>
      <p:ext uri="{BB962C8B-B14F-4D97-AF65-F5344CB8AC3E}">
        <p14:creationId xmlns:p14="http://schemas.microsoft.com/office/powerpoint/2010/main" val="381103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5B5548B1-D55B-4E79-AF49-ADDC5DFBC7C3}"/>
              </a:ext>
            </a:extLst>
          </p:cNvPr>
          <p:cNvSpPr/>
          <p:nvPr/>
        </p:nvSpPr>
        <p:spPr>
          <a:xfrm>
            <a:off x="-692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dirty="0"/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FE456526-4048-4F61-BE18-071770FEFE09}"/>
              </a:ext>
            </a:extLst>
          </p:cNvPr>
          <p:cNvSpPr/>
          <p:nvPr/>
        </p:nvSpPr>
        <p:spPr>
          <a:xfrm>
            <a:off x="305308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1400" dirty="0"/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A93EDCA-DF82-40A9-8170-31657368BD30}"/>
              </a:ext>
            </a:extLst>
          </p:cNvPr>
          <p:cNvSpPr/>
          <p:nvPr/>
        </p:nvSpPr>
        <p:spPr>
          <a:xfrm>
            <a:off x="610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: avrundede hjørner 10">
            <a:extLst>
              <a:ext uri="{FF2B5EF4-FFF2-40B4-BE49-F238E27FC236}">
                <a16:creationId xmlns:a16="http://schemas.microsoft.com/office/drawing/2014/main" id="{433657A8-E371-4AD3-9935-3079E9C4A922}"/>
              </a:ext>
            </a:extLst>
          </p:cNvPr>
          <p:cNvSpPr/>
          <p:nvPr/>
        </p:nvSpPr>
        <p:spPr>
          <a:xfrm>
            <a:off x="916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9A11CC96-95FD-42E9-8BB1-2B82F9C04934}"/>
              </a:ext>
            </a:extLst>
          </p:cNvPr>
          <p:cNvSpPr/>
          <p:nvPr/>
        </p:nvSpPr>
        <p:spPr>
          <a:xfrm rot="16200000">
            <a:off x="5809900" y="-3925220"/>
            <a:ext cx="606360" cy="895096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 err="1"/>
              <a:t>Aksla`s</a:t>
            </a:r>
            <a:r>
              <a:rPr lang="nb-NO" dirty="0"/>
              <a:t> «røde vei»</a:t>
            </a:r>
          </a:p>
          <a:p>
            <a:pPr algn="ctr"/>
            <a:r>
              <a:rPr lang="nb-NO" dirty="0"/>
              <a:t>13 – 14 år </a:t>
            </a:r>
          </a:p>
        </p:txBody>
      </p:sp>
      <p:pic>
        <p:nvPicPr>
          <p:cNvPr id="15" name="Bilde 14" descr="Relatert bilde">
            <a:extLst>
              <a:ext uri="{FF2B5EF4-FFF2-40B4-BE49-F238E27FC236}">
                <a16:creationId xmlns:a16="http://schemas.microsoft.com/office/drawing/2014/main" id="{4719345E-7662-403C-A395-4FBB18022788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363" y="139155"/>
            <a:ext cx="497143" cy="714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7194A9E4-6C4C-47F0-933E-9F9C2706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4" y="190545"/>
            <a:ext cx="671513" cy="611505"/>
          </a:xfrm>
          <a:prstGeom prst="rect">
            <a:avLst/>
          </a:prstGeom>
        </p:spPr>
      </p:pic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8205D73-928C-4BA2-A3B6-187AA3D57EE1}"/>
              </a:ext>
            </a:extLst>
          </p:cNvPr>
          <p:cNvSpPr txBox="1"/>
          <p:nvPr/>
        </p:nvSpPr>
        <p:spPr>
          <a:xfrm>
            <a:off x="3196461" y="1567356"/>
            <a:ext cx="272681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13 – 14 år: 3 økter i uka 90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 som vil skal ha muligheten til å trene mer – hospitering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Nivåpåmeldte lag i seriespillet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Kampbelastning 1 – 2 kamper pr uke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Treningskamper utenfor sesong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ha 1 ball pr. spiller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Vester, kjegler og medisinkoffert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Melde forfall til kamper /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Klubben tildeler treningstid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Det skal legges til rette for at man kan ha andre aktivitetstilbud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Flest mulig trenere </a:t>
            </a:r>
          </a:p>
          <a:p>
            <a:r>
              <a:rPr lang="nb-NO" sz="1400" dirty="0">
                <a:solidFill>
                  <a:schemeClr val="bg1"/>
                </a:solidFill>
              </a:rPr>
              <a:t>(min 1 trener på 8 - 10 spillere på hver trening)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endParaRPr lang="nb-NO" sz="1400" dirty="0">
              <a:solidFill>
                <a:schemeClr val="bg1"/>
              </a:solidFill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6CF4ED4-A3DD-4726-AD47-71CD24A648AC}"/>
              </a:ext>
            </a:extLst>
          </p:cNvPr>
          <p:cNvSpPr txBox="1"/>
          <p:nvPr/>
        </p:nvSpPr>
        <p:spPr>
          <a:xfrm>
            <a:off x="149952" y="1564014"/>
            <a:ext cx="28632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Hovedmål: </a:t>
            </a:r>
          </a:p>
          <a:p>
            <a:r>
              <a:rPr lang="nb-NO" sz="1400" dirty="0">
                <a:solidFill>
                  <a:schemeClr val="bg1"/>
                </a:solidFill>
              </a:rPr>
              <a:t>Fotballglede i et trygt og godt fotballmiljø - alle skal bli sett </a:t>
            </a:r>
          </a:p>
          <a:p>
            <a:r>
              <a:rPr lang="nb-NO" sz="1400" dirty="0">
                <a:solidFill>
                  <a:schemeClr val="bg1"/>
                </a:solidFill>
              </a:rPr>
              <a:t>«Jeg vil spille mer fotball på fritiden» 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Utvikling av individuelle og relasjonelle ferdigheter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Pasnings- / mottakstrening med / uten motstand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Videreutvikle føre/vende/drible-ferdighetene</a:t>
            </a:r>
          </a:p>
          <a:p>
            <a:r>
              <a:rPr lang="nb-NO" sz="1400" dirty="0">
                <a:solidFill>
                  <a:schemeClr val="bg1"/>
                </a:solidFill>
              </a:rPr>
              <a:t>1A- og resten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1F- og resten i leddet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Scoringstrening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Lærings- og holdningsmål: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Møt opp til rett tid og sted med riktig utstyr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Følger med på det som blir sagt</a:t>
            </a:r>
          </a:p>
          <a:p>
            <a:r>
              <a:rPr lang="nb-NO" sz="1400" dirty="0">
                <a:solidFill>
                  <a:schemeClr val="bg1"/>
                </a:solidFill>
              </a:rPr>
              <a:t>Fellesskapsfølelsen - Vi voksne er rollemodeller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Hvilke rettigheter og forpliktelser har vi overfor regler, medspillere, dommere, trenere og lagledere. 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91B8593-6640-4823-83E8-E167C2333047}"/>
              </a:ext>
            </a:extLst>
          </p:cNvPr>
          <p:cNvSpPr txBox="1"/>
          <p:nvPr/>
        </p:nvSpPr>
        <p:spPr>
          <a:xfrm>
            <a:off x="6295960" y="1567356"/>
            <a:ext cx="2870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Treningsøkten: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sjef over ball / ballkontroll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30 % Spille med og mot                    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Scoringstrening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50 % Spill   3 v 3 → 9 v 9  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Faste rutiner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Gjenkjenning viktigere enn variasjon, men videreutvikling av øvelsene er viktig</a:t>
            </a:r>
          </a:p>
          <a:p>
            <a:r>
              <a:rPr lang="nb-NO" sz="1400" dirty="0">
                <a:solidFill>
                  <a:schemeClr val="bg1"/>
                </a:solidFill>
              </a:rPr>
              <a:t>Unngå kø</a:t>
            </a:r>
          </a:p>
          <a:p>
            <a:r>
              <a:rPr lang="nb-NO" sz="1400" dirty="0">
                <a:solidFill>
                  <a:schemeClr val="bg1"/>
                </a:solidFill>
              </a:rPr>
              <a:t>Ikke for lange sekvenser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Felles oppvarming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Vis – ikke snakk = læring gjennom aktivitet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 barna få ta valgene – snakk «aldri» til den som har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Oppsummering etter aktivitet – fokuser på det positive – kjeft hjelper ikke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www.treningsokta.no er et hjelpemiddel for å ei god fotballtrening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D2AD686-5173-4371-AB73-E276B4E1D011}"/>
              </a:ext>
            </a:extLst>
          </p:cNvPr>
          <p:cNvSpPr txBox="1"/>
          <p:nvPr/>
        </p:nvSpPr>
        <p:spPr>
          <a:xfrm>
            <a:off x="9387835" y="1567356"/>
            <a:ext cx="26677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Alle som trener skal spille like mye</a:t>
            </a:r>
          </a:p>
          <a:p>
            <a:r>
              <a:rPr lang="nb-NO" sz="1400" dirty="0">
                <a:solidFill>
                  <a:schemeClr val="bg1"/>
                </a:solidFill>
              </a:rPr>
              <a:t>Legg til rette for keepertrening om noen ønsker det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klubbens cuper – gjerne på så mange andre som mulig også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«større»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Gi barna muligheten til å ta teknikkmerket – minimerket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Min. 1 trenermøte i året – gjerne 1 i halvåret (planlegge kamper, treninger, ansvarsområder etc.)</a:t>
            </a:r>
          </a:p>
          <a:p>
            <a:r>
              <a:rPr lang="nb-NO" sz="1400" dirty="0">
                <a:solidFill>
                  <a:schemeClr val="bg1"/>
                </a:solidFill>
              </a:rPr>
              <a:t>Tilbud om ekstratreninger på tvers av alderskull – gutter og jenter – «fredagsxtra…»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Sportsplan skal distribueres til spillere og foresatte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Gjennomføre et foreldremøte i januar og et på høsten</a:t>
            </a:r>
          </a:p>
          <a:p>
            <a:r>
              <a:rPr lang="nb-NO" sz="1400" u="sng" dirty="0">
                <a:solidFill>
                  <a:schemeClr val="bg1"/>
                </a:solidFill>
              </a:rPr>
              <a:t>Alle lag skal ha: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Trener – Økonomiansvarlig -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Sosialminister - Foreldrekontakt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Lagleder</a:t>
            </a:r>
            <a:endParaRPr lang="nb-NO" sz="800" dirty="0">
              <a:solidFill>
                <a:schemeClr val="bg1"/>
              </a:solidFill>
            </a:endParaRPr>
          </a:p>
        </p:txBody>
      </p:sp>
      <p:sp>
        <p:nvSpPr>
          <p:cNvPr id="21" name="Rektangel: avrundede hjørner 20">
            <a:extLst>
              <a:ext uri="{FF2B5EF4-FFF2-40B4-BE49-F238E27FC236}">
                <a16:creationId xmlns:a16="http://schemas.microsoft.com/office/drawing/2014/main" id="{2768F93A-EA2B-43B9-9914-76B86BE03304}"/>
              </a:ext>
            </a:extLst>
          </p:cNvPr>
          <p:cNvSpPr/>
          <p:nvPr/>
        </p:nvSpPr>
        <p:spPr>
          <a:xfrm rot="16200000">
            <a:off x="1311711" y="332367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Mål</a:t>
            </a:r>
          </a:p>
        </p:txBody>
      </p:sp>
      <p:sp>
        <p:nvSpPr>
          <p:cNvPr id="22" name="Rektangel: avrundede hjørner 21">
            <a:extLst>
              <a:ext uri="{FF2B5EF4-FFF2-40B4-BE49-F238E27FC236}">
                <a16:creationId xmlns:a16="http://schemas.microsoft.com/office/drawing/2014/main" id="{C4B18ECD-66C1-4062-8180-C5ABD8296A49}"/>
              </a:ext>
            </a:extLst>
          </p:cNvPr>
          <p:cNvSpPr/>
          <p:nvPr/>
        </p:nvSpPr>
        <p:spPr>
          <a:xfrm rot="16200000">
            <a:off x="10506858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Slik er det</a:t>
            </a:r>
          </a:p>
        </p:txBody>
      </p:sp>
      <p:sp>
        <p:nvSpPr>
          <p:cNvPr id="23" name="Rektangel: avrundede hjørner 22">
            <a:extLst>
              <a:ext uri="{FF2B5EF4-FFF2-40B4-BE49-F238E27FC236}">
                <a16:creationId xmlns:a16="http://schemas.microsoft.com/office/drawing/2014/main" id="{1CBE45AC-FCFB-498C-8C95-21885D98FB69}"/>
              </a:ext>
            </a:extLst>
          </p:cNvPr>
          <p:cNvSpPr/>
          <p:nvPr/>
        </p:nvSpPr>
        <p:spPr>
          <a:xfrm rot="16200000">
            <a:off x="7514022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Innhold</a:t>
            </a:r>
          </a:p>
        </p:txBody>
      </p:sp>
      <p:sp>
        <p:nvSpPr>
          <p:cNvPr id="24" name="Rektangel: avrundede hjørner 23">
            <a:extLst>
              <a:ext uri="{FF2B5EF4-FFF2-40B4-BE49-F238E27FC236}">
                <a16:creationId xmlns:a16="http://schemas.microsoft.com/office/drawing/2014/main" id="{923B6C35-7421-4C89-BFC5-701643A4C67E}"/>
              </a:ext>
            </a:extLst>
          </p:cNvPr>
          <p:cNvSpPr/>
          <p:nvPr/>
        </p:nvSpPr>
        <p:spPr>
          <a:xfrm rot="16200000">
            <a:off x="4368251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Aktivitetsramme</a:t>
            </a:r>
          </a:p>
        </p:txBody>
      </p:sp>
    </p:spTree>
    <p:extLst>
      <p:ext uri="{BB962C8B-B14F-4D97-AF65-F5344CB8AC3E}">
        <p14:creationId xmlns:p14="http://schemas.microsoft.com/office/powerpoint/2010/main" val="1039872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5B5548B1-D55B-4E79-AF49-ADDC5DFBC7C3}"/>
              </a:ext>
            </a:extLst>
          </p:cNvPr>
          <p:cNvSpPr/>
          <p:nvPr/>
        </p:nvSpPr>
        <p:spPr>
          <a:xfrm>
            <a:off x="-692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dirty="0"/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FE456526-4048-4F61-BE18-071770FEFE09}"/>
              </a:ext>
            </a:extLst>
          </p:cNvPr>
          <p:cNvSpPr/>
          <p:nvPr/>
        </p:nvSpPr>
        <p:spPr>
          <a:xfrm>
            <a:off x="305308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1400" dirty="0"/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A93EDCA-DF82-40A9-8170-31657368BD30}"/>
              </a:ext>
            </a:extLst>
          </p:cNvPr>
          <p:cNvSpPr/>
          <p:nvPr/>
        </p:nvSpPr>
        <p:spPr>
          <a:xfrm>
            <a:off x="610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: avrundede hjørner 10">
            <a:extLst>
              <a:ext uri="{FF2B5EF4-FFF2-40B4-BE49-F238E27FC236}">
                <a16:creationId xmlns:a16="http://schemas.microsoft.com/office/drawing/2014/main" id="{433657A8-E371-4AD3-9935-3079E9C4A922}"/>
              </a:ext>
            </a:extLst>
          </p:cNvPr>
          <p:cNvSpPr/>
          <p:nvPr/>
        </p:nvSpPr>
        <p:spPr>
          <a:xfrm>
            <a:off x="916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9A11CC96-95FD-42E9-8BB1-2B82F9C04934}"/>
              </a:ext>
            </a:extLst>
          </p:cNvPr>
          <p:cNvSpPr/>
          <p:nvPr/>
        </p:nvSpPr>
        <p:spPr>
          <a:xfrm rot="16200000">
            <a:off x="5809900" y="-3925220"/>
            <a:ext cx="606360" cy="895096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 err="1"/>
              <a:t>Aksla`s</a:t>
            </a:r>
            <a:r>
              <a:rPr lang="nb-NO" dirty="0"/>
              <a:t> «røde vei»</a:t>
            </a:r>
          </a:p>
          <a:p>
            <a:pPr algn="ctr"/>
            <a:r>
              <a:rPr lang="nb-NO" dirty="0"/>
              <a:t>15 – 16 år  </a:t>
            </a:r>
          </a:p>
        </p:txBody>
      </p:sp>
      <p:pic>
        <p:nvPicPr>
          <p:cNvPr id="15" name="Bilde 14" descr="Relatert bilde">
            <a:extLst>
              <a:ext uri="{FF2B5EF4-FFF2-40B4-BE49-F238E27FC236}">
                <a16:creationId xmlns:a16="http://schemas.microsoft.com/office/drawing/2014/main" id="{4719345E-7662-403C-A395-4FBB18022788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363" y="139155"/>
            <a:ext cx="497143" cy="714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7194A9E4-6C4C-47F0-933E-9F9C2706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4" y="190545"/>
            <a:ext cx="671513" cy="611505"/>
          </a:xfrm>
          <a:prstGeom prst="rect">
            <a:avLst/>
          </a:prstGeom>
        </p:spPr>
      </p:pic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8205D73-928C-4BA2-A3B6-187AA3D57EE1}"/>
              </a:ext>
            </a:extLst>
          </p:cNvPr>
          <p:cNvSpPr txBox="1"/>
          <p:nvPr/>
        </p:nvSpPr>
        <p:spPr>
          <a:xfrm>
            <a:off x="3196461" y="1567356"/>
            <a:ext cx="272681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15 - 16 år: 3 – 4 økter i uka 90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 som vil skal ha muligheten til å trene mer – hospitering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Nivåpåmeldte lag i seriespillet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Kampbelastning 1 – 2 kamper pr uke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Treningskamper utenfor sesong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ha 1 ball pr. spiller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Vester, kjegler og medisinkoffert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Melde forfall til kamper /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Klubben tildeler treningstid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Det skal legges til rette for at man kan ha andre aktivitetstilbud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Flest mulig trenere </a:t>
            </a:r>
          </a:p>
          <a:p>
            <a:r>
              <a:rPr lang="nb-NO" sz="1400" dirty="0">
                <a:solidFill>
                  <a:schemeClr val="bg1"/>
                </a:solidFill>
              </a:rPr>
              <a:t>(min 1 trener på 8 - 10 spillere på hver trening)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endParaRPr lang="nb-NO" sz="1400" dirty="0">
              <a:solidFill>
                <a:schemeClr val="bg1"/>
              </a:solidFill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6CF4ED4-A3DD-4726-AD47-71CD24A648AC}"/>
              </a:ext>
            </a:extLst>
          </p:cNvPr>
          <p:cNvSpPr txBox="1"/>
          <p:nvPr/>
        </p:nvSpPr>
        <p:spPr>
          <a:xfrm>
            <a:off x="149952" y="1564014"/>
            <a:ext cx="286328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Hovedmål: </a:t>
            </a:r>
          </a:p>
          <a:p>
            <a:r>
              <a:rPr lang="nb-NO" sz="1400" dirty="0">
                <a:solidFill>
                  <a:schemeClr val="bg1"/>
                </a:solidFill>
              </a:rPr>
              <a:t>Fotballglede i et trygt og godt fotballmiljø - alle skal bli sett </a:t>
            </a:r>
          </a:p>
          <a:p>
            <a:r>
              <a:rPr lang="nb-NO" sz="1400" dirty="0">
                <a:solidFill>
                  <a:schemeClr val="bg1"/>
                </a:solidFill>
              </a:rPr>
              <a:t>Utvikle individuelle, relasjonelle og strukturelle ferdigheter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Pasnings- / mottakstrening med / uten motstand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Rolletrening – ift rollekrav 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Laget i angrep – spilleprinsipp 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Laget i forsvar – spilleprinsipp </a:t>
            </a:r>
          </a:p>
          <a:p>
            <a:r>
              <a:rPr lang="nb-NO" sz="1400" dirty="0">
                <a:solidFill>
                  <a:schemeClr val="bg1"/>
                </a:solidFill>
              </a:rPr>
              <a:t>Identifisering av spillets faser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Scoringstrening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Lærings- og holdningsmål: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Møt opp til rett tid og sted med riktig utstyr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Følger med på det som blir sagt</a:t>
            </a:r>
          </a:p>
          <a:p>
            <a:r>
              <a:rPr lang="nb-NO" sz="1400" dirty="0">
                <a:solidFill>
                  <a:schemeClr val="bg1"/>
                </a:solidFill>
              </a:rPr>
              <a:t>Fellesskapsfølelsen - Vi voksne er rollemodeller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Hvilke rettigheter og forpliktelser har vi overfor regler, medspillere, dommere, trenere og lagledere. 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91B8593-6640-4823-83E8-E167C2333047}"/>
              </a:ext>
            </a:extLst>
          </p:cNvPr>
          <p:cNvSpPr txBox="1"/>
          <p:nvPr/>
        </p:nvSpPr>
        <p:spPr>
          <a:xfrm>
            <a:off x="6295960" y="1567356"/>
            <a:ext cx="2870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Treningsøkten: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sjef over ball / ballkontroll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30 % Spille med og mot 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Rolletrening                   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Scoringstrening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40 % Spill   3 v 3 → 11 v 11 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Gjenkjenning viktigere enn variasjon, men videreutvikling av øvelsene er viktig</a:t>
            </a:r>
          </a:p>
          <a:p>
            <a:r>
              <a:rPr lang="nb-NO" sz="1400" dirty="0">
                <a:solidFill>
                  <a:schemeClr val="bg1"/>
                </a:solidFill>
              </a:rPr>
              <a:t>Innføring av faser og prinsipper i forsvar og angrep. Temabaserte treningsøkter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Vis – ikke snakk = læring gjennom aktivitet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 barna få ta valgene – snakk «aldri» til den som har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Oppsummering etter aktivitet – fokuser på det positive – kjeft hjelper ikke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www.treningsokta.no er et hjelpemiddel for å ei god fotballtrening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D2AD686-5173-4371-AB73-E276B4E1D011}"/>
              </a:ext>
            </a:extLst>
          </p:cNvPr>
          <p:cNvSpPr txBox="1"/>
          <p:nvPr/>
        </p:nvSpPr>
        <p:spPr>
          <a:xfrm>
            <a:off x="9387835" y="1567356"/>
            <a:ext cx="26677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Alle som trener og gir noe igjen til lagets felleskap skal spille like mye</a:t>
            </a:r>
          </a:p>
          <a:p>
            <a:r>
              <a:rPr lang="nb-NO" sz="1400" dirty="0">
                <a:solidFill>
                  <a:schemeClr val="bg1"/>
                </a:solidFill>
              </a:rPr>
              <a:t>Legg til rette for keepertrening om noen ønsker det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klubbens cuper – gjerne på så mange andre som mulig også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«større»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Min. 1 trenermøte i året – gjerne 1 i halvåret (planlegge kamper, treninger, ansvarsområder etc.)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Tilbud om ekstratreninger på tvers av alderskull – gutter og jenter – «fredagsxtra…»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Sportsplan skal distribueres til spillere og foresatte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Gjennomføre et foreldremøte i januar og et på høsten</a:t>
            </a:r>
          </a:p>
          <a:p>
            <a:r>
              <a:rPr lang="nb-NO" sz="1400" u="sng" dirty="0">
                <a:solidFill>
                  <a:schemeClr val="bg1"/>
                </a:solidFill>
              </a:rPr>
              <a:t>Alle lag skal ha: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Trener – Økonomiansvarlig -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Sosialminister - Foreldrekontakt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Lagleder</a:t>
            </a:r>
            <a:endParaRPr lang="nb-NO" sz="800" dirty="0">
              <a:solidFill>
                <a:schemeClr val="bg1"/>
              </a:solidFill>
            </a:endParaRPr>
          </a:p>
        </p:txBody>
      </p:sp>
      <p:sp>
        <p:nvSpPr>
          <p:cNvPr id="21" name="Rektangel: avrundede hjørner 20">
            <a:extLst>
              <a:ext uri="{FF2B5EF4-FFF2-40B4-BE49-F238E27FC236}">
                <a16:creationId xmlns:a16="http://schemas.microsoft.com/office/drawing/2014/main" id="{2768F93A-EA2B-43B9-9914-76B86BE03304}"/>
              </a:ext>
            </a:extLst>
          </p:cNvPr>
          <p:cNvSpPr/>
          <p:nvPr/>
        </p:nvSpPr>
        <p:spPr>
          <a:xfrm rot="16200000">
            <a:off x="1311711" y="332367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Mål</a:t>
            </a:r>
          </a:p>
        </p:txBody>
      </p:sp>
      <p:sp>
        <p:nvSpPr>
          <p:cNvPr id="22" name="Rektangel: avrundede hjørner 21">
            <a:extLst>
              <a:ext uri="{FF2B5EF4-FFF2-40B4-BE49-F238E27FC236}">
                <a16:creationId xmlns:a16="http://schemas.microsoft.com/office/drawing/2014/main" id="{C4B18ECD-66C1-4062-8180-C5ABD8296A49}"/>
              </a:ext>
            </a:extLst>
          </p:cNvPr>
          <p:cNvSpPr/>
          <p:nvPr/>
        </p:nvSpPr>
        <p:spPr>
          <a:xfrm rot="16200000">
            <a:off x="10506858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Slik er det</a:t>
            </a:r>
          </a:p>
        </p:txBody>
      </p:sp>
      <p:sp>
        <p:nvSpPr>
          <p:cNvPr id="23" name="Rektangel: avrundede hjørner 22">
            <a:extLst>
              <a:ext uri="{FF2B5EF4-FFF2-40B4-BE49-F238E27FC236}">
                <a16:creationId xmlns:a16="http://schemas.microsoft.com/office/drawing/2014/main" id="{1CBE45AC-FCFB-498C-8C95-21885D98FB69}"/>
              </a:ext>
            </a:extLst>
          </p:cNvPr>
          <p:cNvSpPr/>
          <p:nvPr/>
        </p:nvSpPr>
        <p:spPr>
          <a:xfrm rot="16200000">
            <a:off x="7514022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Innhold</a:t>
            </a:r>
          </a:p>
        </p:txBody>
      </p:sp>
      <p:sp>
        <p:nvSpPr>
          <p:cNvPr id="24" name="Rektangel: avrundede hjørner 23">
            <a:extLst>
              <a:ext uri="{FF2B5EF4-FFF2-40B4-BE49-F238E27FC236}">
                <a16:creationId xmlns:a16="http://schemas.microsoft.com/office/drawing/2014/main" id="{923B6C35-7421-4C89-BFC5-701643A4C67E}"/>
              </a:ext>
            </a:extLst>
          </p:cNvPr>
          <p:cNvSpPr/>
          <p:nvPr/>
        </p:nvSpPr>
        <p:spPr>
          <a:xfrm rot="16200000">
            <a:off x="4368251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Aktivitetsramme</a:t>
            </a:r>
          </a:p>
        </p:txBody>
      </p:sp>
    </p:spTree>
    <p:extLst>
      <p:ext uri="{BB962C8B-B14F-4D97-AF65-F5344CB8AC3E}">
        <p14:creationId xmlns:p14="http://schemas.microsoft.com/office/powerpoint/2010/main" val="152781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5B5548B1-D55B-4E79-AF49-ADDC5DFBC7C3}"/>
              </a:ext>
            </a:extLst>
          </p:cNvPr>
          <p:cNvSpPr/>
          <p:nvPr/>
        </p:nvSpPr>
        <p:spPr>
          <a:xfrm>
            <a:off x="-692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dirty="0"/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FE456526-4048-4F61-BE18-071770FEFE09}"/>
              </a:ext>
            </a:extLst>
          </p:cNvPr>
          <p:cNvSpPr/>
          <p:nvPr/>
        </p:nvSpPr>
        <p:spPr>
          <a:xfrm>
            <a:off x="3053080" y="1002364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1400" dirty="0"/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A93EDCA-DF82-40A9-8170-31657368BD30}"/>
              </a:ext>
            </a:extLst>
          </p:cNvPr>
          <p:cNvSpPr/>
          <p:nvPr/>
        </p:nvSpPr>
        <p:spPr>
          <a:xfrm>
            <a:off x="610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: avrundede hjørner 10">
            <a:extLst>
              <a:ext uri="{FF2B5EF4-FFF2-40B4-BE49-F238E27FC236}">
                <a16:creationId xmlns:a16="http://schemas.microsoft.com/office/drawing/2014/main" id="{433657A8-E371-4AD3-9935-3079E9C4A922}"/>
              </a:ext>
            </a:extLst>
          </p:cNvPr>
          <p:cNvSpPr/>
          <p:nvPr/>
        </p:nvSpPr>
        <p:spPr>
          <a:xfrm>
            <a:off x="9166160" y="995680"/>
            <a:ext cx="3060000" cy="576000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9A11CC96-95FD-42E9-8BB1-2B82F9C04934}"/>
              </a:ext>
            </a:extLst>
          </p:cNvPr>
          <p:cNvSpPr/>
          <p:nvPr/>
        </p:nvSpPr>
        <p:spPr>
          <a:xfrm rot="16200000">
            <a:off x="5809900" y="-3925220"/>
            <a:ext cx="606360" cy="895096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 err="1"/>
              <a:t>Aksla`s</a:t>
            </a:r>
            <a:r>
              <a:rPr lang="nb-NO" dirty="0"/>
              <a:t> «røde vei»</a:t>
            </a:r>
          </a:p>
          <a:p>
            <a:pPr algn="ctr"/>
            <a:r>
              <a:rPr lang="nb-NO" dirty="0"/>
              <a:t>17 – 19 år  </a:t>
            </a:r>
          </a:p>
        </p:txBody>
      </p:sp>
      <p:pic>
        <p:nvPicPr>
          <p:cNvPr id="15" name="Bilde 14" descr="Relatert bilde">
            <a:extLst>
              <a:ext uri="{FF2B5EF4-FFF2-40B4-BE49-F238E27FC236}">
                <a16:creationId xmlns:a16="http://schemas.microsoft.com/office/drawing/2014/main" id="{4719345E-7662-403C-A395-4FBB18022788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363" y="139155"/>
            <a:ext cx="497143" cy="714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7194A9E4-6C4C-47F0-933E-9F9C2706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4" y="190545"/>
            <a:ext cx="671513" cy="611505"/>
          </a:xfrm>
          <a:prstGeom prst="rect">
            <a:avLst/>
          </a:prstGeom>
        </p:spPr>
      </p:pic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8205D73-928C-4BA2-A3B6-187AA3D57EE1}"/>
              </a:ext>
            </a:extLst>
          </p:cNvPr>
          <p:cNvSpPr txBox="1"/>
          <p:nvPr/>
        </p:nvSpPr>
        <p:spPr>
          <a:xfrm>
            <a:off x="3196461" y="1567356"/>
            <a:ext cx="272681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17 – 19 år: 3 – 4 økter i uka 90 min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 som vil skal ha muligheten til å trene mer – </a:t>
            </a:r>
            <a:r>
              <a:rPr lang="nb-NO" sz="1400">
                <a:solidFill>
                  <a:schemeClr val="bg1"/>
                </a:solidFill>
              </a:rPr>
              <a:t>hospitering A-lag</a:t>
            </a:r>
            <a:endParaRPr lang="nb-NO" sz="1400" dirty="0">
              <a:solidFill>
                <a:schemeClr val="bg1"/>
              </a:solidFill>
            </a:endParaRP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Nivåpåmeldte lag i seriespillet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Kampbelastning 1 – 2 kamper pr uke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Treningskamper utenfor sesong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Alle skal ha 1 ball pr. spiller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Vester, kjegler og medisinkoffert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Melde forfall til kamper /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Klubben tildeler treningstid 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Det skal legges til rette for at man kan ha andre aktivitetstilbud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Flest mulig trenere </a:t>
            </a:r>
          </a:p>
          <a:p>
            <a:r>
              <a:rPr lang="nb-NO" sz="1400" dirty="0">
                <a:solidFill>
                  <a:schemeClr val="bg1"/>
                </a:solidFill>
              </a:rPr>
              <a:t>(min 1 trener på 8 - 10 spillere på hver trening)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endParaRPr lang="nb-NO" sz="1400" dirty="0">
              <a:solidFill>
                <a:schemeClr val="bg1"/>
              </a:solidFill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E6CF4ED4-A3DD-4726-AD47-71CD24A648AC}"/>
              </a:ext>
            </a:extLst>
          </p:cNvPr>
          <p:cNvSpPr txBox="1"/>
          <p:nvPr/>
        </p:nvSpPr>
        <p:spPr>
          <a:xfrm>
            <a:off x="149952" y="1564014"/>
            <a:ext cx="286328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Hovedmål: </a:t>
            </a:r>
          </a:p>
          <a:p>
            <a:r>
              <a:rPr lang="nb-NO" sz="1400" dirty="0">
                <a:solidFill>
                  <a:schemeClr val="bg1"/>
                </a:solidFill>
              </a:rPr>
              <a:t>Fotballglede i et trygt og godt fotballmiljø - alle skal bli sett </a:t>
            </a:r>
          </a:p>
          <a:p>
            <a:r>
              <a:rPr lang="nb-NO" sz="1400" dirty="0">
                <a:solidFill>
                  <a:schemeClr val="bg1"/>
                </a:solidFill>
              </a:rPr>
              <a:t>Utvikle individuelle, relasjonelle og strukturelle ferdigheter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Pasnings- / mottakstrening med / uten motstand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Rolletrening – ift rollekrav 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Laget i angrep – spilleprinsipp 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Laget i forsvar – spilleprinsipp </a:t>
            </a:r>
          </a:p>
          <a:p>
            <a:r>
              <a:rPr lang="nb-NO" sz="1400" dirty="0">
                <a:solidFill>
                  <a:schemeClr val="bg1"/>
                </a:solidFill>
              </a:rPr>
              <a:t>Identifisering av spillets faser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Scoringstrening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Lærings- og holdningsmål:</a:t>
            </a:r>
          </a:p>
          <a:p>
            <a:r>
              <a:rPr lang="nb-NO" sz="1400" dirty="0">
                <a:solidFill>
                  <a:schemeClr val="bg1"/>
                </a:solidFill>
              </a:rPr>
              <a:t>Møt opp til rett tid og sted med riktig utstyr</a:t>
            </a:r>
          </a:p>
          <a:p>
            <a:r>
              <a:rPr lang="nb-NO" sz="1400" dirty="0">
                <a:solidFill>
                  <a:schemeClr val="bg1"/>
                </a:solidFill>
              </a:rPr>
              <a:t>Følger med på det som blir sagt</a:t>
            </a:r>
          </a:p>
          <a:p>
            <a:r>
              <a:rPr lang="nb-NO" sz="1400" dirty="0">
                <a:solidFill>
                  <a:schemeClr val="bg1"/>
                </a:solidFill>
              </a:rPr>
              <a:t>Fellesskapsfølelsen - Vi voksne er rollemodeller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Hvilke rettigheter og forpliktelser har vi overfor regler, medspillere, dommere, trenere og lagledere. 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91B8593-6640-4823-83E8-E167C2333047}"/>
              </a:ext>
            </a:extLst>
          </p:cNvPr>
          <p:cNvSpPr txBox="1"/>
          <p:nvPr/>
        </p:nvSpPr>
        <p:spPr>
          <a:xfrm>
            <a:off x="6295960" y="1567356"/>
            <a:ext cx="2870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Treningsøkten: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sjef over ball / ballkontroll</a:t>
            </a:r>
          </a:p>
          <a:p>
            <a:r>
              <a:rPr lang="nb-NO" sz="1400" dirty="0">
                <a:solidFill>
                  <a:schemeClr val="bg1"/>
                </a:solidFill>
              </a:rPr>
              <a:t>30 % Spille med og mot 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Rolletrening                     </a:t>
            </a:r>
          </a:p>
          <a:p>
            <a:r>
              <a:rPr lang="nb-NO" sz="1400" dirty="0">
                <a:solidFill>
                  <a:schemeClr val="bg1"/>
                </a:solidFill>
              </a:rPr>
              <a:t>10 % Scoringstrening</a:t>
            </a:r>
          </a:p>
          <a:p>
            <a:r>
              <a:rPr lang="nb-NO" sz="1400" dirty="0">
                <a:solidFill>
                  <a:schemeClr val="bg1"/>
                </a:solidFill>
              </a:rPr>
              <a:t>40 % Spill   3 v 3 → 11 v 11 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Gjenkjenning viktigere enn variasjon, men videreutvikling av øvelsene er viktig</a:t>
            </a:r>
          </a:p>
          <a:p>
            <a:r>
              <a:rPr lang="nb-NO" sz="1400" dirty="0">
                <a:solidFill>
                  <a:schemeClr val="bg1"/>
                </a:solidFill>
              </a:rPr>
              <a:t>Innføring av faser og prinsipper i forsvar og angrep. Temabaserte treningsøkter </a:t>
            </a:r>
          </a:p>
          <a:p>
            <a:r>
              <a:rPr lang="nb-NO" sz="1400" dirty="0">
                <a:solidFill>
                  <a:schemeClr val="bg1"/>
                </a:solidFill>
              </a:rPr>
              <a:t>Vis – ikke snakk = læring gjennom aktivitet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 barna få ta valgene – snakk «aldri» til den som har ballen</a:t>
            </a:r>
          </a:p>
          <a:p>
            <a:r>
              <a:rPr lang="nb-NO" sz="1400" dirty="0">
                <a:solidFill>
                  <a:schemeClr val="bg1"/>
                </a:solidFill>
              </a:rPr>
              <a:t>Oppsummering etter aktivitet – fokuser på det positive – kjeft hjelper ikke</a:t>
            </a:r>
          </a:p>
          <a:p>
            <a:r>
              <a:rPr lang="nb-NO" sz="1400" dirty="0">
                <a:solidFill>
                  <a:schemeClr val="bg1"/>
                </a:solidFill>
              </a:rPr>
              <a:t>  </a:t>
            </a:r>
          </a:p>
          <a:p>
            <a:r>
              <a:rPr lang="nb-NO" sz="1400" dirty="0">
                <a:solidFill>
                  <a:schemeClr val="bg1"/>
                </a:solidFill>
              </a:rPr>
              <a:t>www.treningsokta.no er et hjelpemiddel for å ei god fotballtrening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7D2AD686-5173-4371-AB73-E276B4E1D011}"/>
              </a:ext>
            </a:extLst>
          </p:cNvPr>
          <p:cNvSpPr txBox="1"/>
          <p:nvPr/>
        </p:nvSpPr>
        <p:spPr>
          <a:xfrm>
            <a:off x="9387835" y="1567356"/>
            <a:ext cx="266770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solidFill>
                  <a:schemeClr val="bg1"/>
                </a:solidFill>
              </a:rPr>
              <a:t>Aksla vil etter beste evne legge til rette en naturlig kamphverdag til </a:t>
            </a:r>
            <a:r>
              <a:rPr lang="nb-NO" sz="1400">
                <a:solidFill>
                  <a:schemeClr val="bg1"/>
                </a:solidFill>
              </a:rPr>
              <a:t>spillerens nivå.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Legg til rette for keepertrening om noen ønsker det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klubbens cuper – gjerne på så mange andre som mulig også</a:t>
            </a:r>
          </a:p>
          <a:p>
            <a:r>
              <a:rPr lang="nb-NO" sz="1400" dirty="0">
                <a:solidFill>
                  <a:schemeClr val="bg1"/>
                </a:solidFill>
              </a:rPr>
              <a:t>Delta på «større» cuper</a:t>
            </a:r>
          </a:p>
          <a:p>
            <a:r>
              <a:rPr lang="nb-NO" sz="1400" dirty="0">
                <a:solidFill>
                  <a:schemeClr val="bg1"/>
                </a:solidFill>
              </a:rPr>
              <a:t>Min. 1 trenermøte i året – gjerne 1 i halvåret (planlegge kamper, treninger, ansvarsområder etc.)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Tilbud om ekstratreninger på tvers av alderskull – gutter og jenter – «fredagsxtra…»</a:t>
            </a:r>
          </a:p>
          <a:p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Sportsplan skal distribueres til spillere og foresatte</a:t>
            </a:r>
          </a:p>
          <a:p>
            <a:r>
              <a:rPr lang="nb-NO" sz="1400" dirty="0">
                <a:solidFill>
                  <a:schemeClr val="bg1"/>
                </a:solidFill>
              </a:rPr>
              <a:t>Gjennomføre et foreldremøte i januar og et på høsten</a:t>
            </a:r>
          </a:p>
          <a:p>
            <a:r>
              <a:rPr lang="nb-NO" sz="1400" u="sng" dirty="0">
                <a:solidFill>
                  <a:schemeClr val="bg1"/>
                </a:solidFill>
              </a:rPr>
              <a:t>Alle lag skal ha:</a:t>
            </a:r>
            <a:endParaRPr lang="nb-NO" sz="1400" dirty="0">
              <a:solidFill>
                <a:schemeClr val="bg1"/>
              </a:solidFill>
            </a:endParaRPr>
          </a:p>
          <a:p>
            <a:r>
              <a:rPr lang="nb-NO" sz="1400" dirty="0">
                <a:solidFill>
                  <a:schemeClr val="bg1"/>
                </a:solidFill>
              </a:rPr>
              <a:t>Trener – Økonomiansvarlig - </a:t>
            </a:r>
          </a:p>
          <a:p>
            <a:r>
              <a:rPr lang="nb-NO" sz="1400" dirty="0">
                <a:solidFill>
                  <a:schemeClr val="bg1"/>
                </a:solidFill>
              </a:rPr>
              <a:t>Sosialminister - Foreldrekontakt</a:t>
            </a:r>
          </a:p>
          <a:p>
            <a:r>
              <a:rPr lang="nb-NO" sz="1400" dirty="0">
                <a:solidFill>
                  <a:schemeClr val="bg1"/>
                </a:solidFill>
              </a:rPr>
              <a:t>Lagleder</a:t>
            </a:r>
            <a:endParaRPr lang="nb-NO" sz="800" dirty="0">
              <a:solidFill>
                <a:schemeClr val="bg1"/>
              </a:solidFill>
            </a:endParaRPr>
          </a:p>
        </p:txBody>
      </p:sp>
      <p:sp>
        <p:nvSpPr>
          <p:cNvPr id="21" name="Rektangel: avrundede hjørner 20">
            <a:extLst>
              <a:ext uri="{FF2B5EF4-FFF2-40B4-BE49-F238E27FC236}">
                <a16:creationId xmlns:a16="http://schemas.microsoft.com/office/drawing/2014/main" id="{2768F93A-EA2B-43B9-9914-76B86BE03304}"/>
              </a:ext>
            </a:extLst>
          </p:cNvPr>
          <p:cNvSpPr/>
          <p:nvPr/>
        </p:nvSpPr>
        <p:spPr>
          <a:xfrm rot="16200000">
            <a:off x="1311711" y="332367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Mål</a:t>
            </a:r>
          </a:p>
        </p:txBody>
      </p:sp>
      <p:sp>
        <p:nvSpPr>
          <p:cNvPr id="22" name="Rektangel: avrundede hjørner 21">
            <a:extLst>
              <a:ext uri="{FF2B5EF4-FFF2-40B4-BE49-F238E27FC236}">
                <a16:creationId xmlns:a16="http://schemas.microsoft.com/office/drawing/2014/main" id="{C4B18ECD-66C1-4062-8180-C5ABD8296A49}"/>
              </a:ext>
            </a:extLst>
          </p:cNvPr>
          <p:cNvSpPr/>
          <p:nvPr/>
        </p:nvSpPr>
        <p:spPr>
          <a:xfrm rot="16200000">
            <a:off x="10506858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Slik er det</a:t>
            </a:r>
          </a:p>
        </p:txBody>
      </p:sp>
      <p:sp>
        <p:nvSpPr>
          <p:cNvPr id="23" name="Rektangel: avrundede hjørner 22">
            <a:extLst>
              <a:ext uri="{FF2B5EF4-FFF2-40B4-BE49-F238E27FC236}">
                <a16:creationId xmlns:a16="http://schemas.microsoft.com/office/drawing/2014/main" id="{1CBE45AC-FCFB-498C-8C95-21885D98FB69}"/>
              </a:ext>
            </a:extLst>
          </p:cNvPr>
          <p:cNvSpPr/>
          <p:nvPr/>
        </p:nvSpPr>
        <p:spPr>
          <a:xfrm rot="16200000">
            <a:off x="7514022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Innhold</a:t>
            </a:r>
          </a:p>
        </p:txBody>
      </p:sp>
      <p:sp>
        <p:nvSpPr>
          <p:cNvPr id="24" name="Rektangel: avrundede hjørner 23">
            <a:extLst>
              <a:ext uri="{FF2B5EF4-FFF2-40B4-BE49-F238E27FC236}">
                <a16:creationId xmlns:a16="http://schemas.microsoft.com/office/drawing/2014/main" id="{923B6C35-7421-4C89-BFC5-701643A4C67E}"/>
              </a:ext>
            </a:extLst>
          </p:cNvPr>
          <p:cNvSpPr/>
          <p:nvPr/>
        </p:nvSpPr>
        <p:spPr>
          <a:xfrm rot="16200000">
            <a:off x="4368251" y="329025"/>
            <a:ext cx="429658" cy="2040320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dirty="0"/>
              <a:t>Aktivitetsramme</a:t>
            </a:r>
          </a:p>
        </p:txBody>
      </p:sp>
    </p:spTree>
    <p:extLst>
      <p:ext uri="{BB962C8B-B14F-4D97-AF65-F5344CB8AC3E}">
        <p14:creationId xmlns:p14="http://schemas.microsoft.com/office/powerpoint/2010/main" val="1099029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2470</Words>
  <Application>Microsoft Office PowerPoint</Application>
  <PresentationFormat>Widescreen</PresentationFormat>
  <Paragraphs>425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Aksla IL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Sindre Johannessen</dc:creator>
  <cp:lastModifiedBy>Johnny Vattøy</cp:lastModifiedBy>
  <cp:revision>24</cp:revision>
  <cp:lastPrinted>2018-10-23T08:36:26Z</cp:lastPrinted>
  <dcterms:created xsi:type="dcterms:W3CDTF">2018-10-23T08:04:49Z</dcterms:created>
  <dcterms:modified xsi:type="dcterms:W3CDTF">2019-12-16T09:50:34Z</dcterms:modified>
</cp:coreProperties>
</file>